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2" r:id="rId2"/>
    <p:sldId id="257" r:id="rId3"/>
    <p:sldId id="273" r:id="rId4"/>
    <p:sldId id="259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62" r:id="rId20"/>
    <p:sldId id="355" r:id="rId21"/>
    <p:sldId id="356" r:id="rId22"/>
    <p:sldId id="357" r:id="rId23"/>
    <p:sldId id="359" r:id="rId24"/>
    <p:sldId id="358" r:id="rId25"/>
    <p:sldId id="360" r:id="rId26"/>
    <p:sldId id="36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C0EF"/>
    <a:srgbClr val="F800DB"/>
    <a:srgbClr val="F0C70E"/>
    <a:srgbClr val="21CD27"/>
    <a:srgbClr val="1900AB"/>
    <a:srgbClr val="FE840E"/>
    <a:srgbClr val="8E19F7"/>
    <a:srgbClr val="8CB70D"/>
    <a:srgbClr val="2EC1F1"/>
    <a:srgbClr val="F601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81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-1536" y="-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711B6E-8FAD-2648-8CEB-809D33C7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5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711B6E-8FAD-2648-8CEB-809D33C7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1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711B6E-8FAD-2648-8CEB-809D33C7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5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711B6E-8FAD-2648-8CEB-809D33C7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3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711B6E-8FAD-2648-8CEB-809D33C7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4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711B6E-8FAD-2648-8CEB-809D33C7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0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711B6E-8FAD-2648-8CEB-809D33C7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1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711B6E-8FAD-2648-8CEB-809D33C7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0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711B6E-8FAD-2648-8CEB-809D33C7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5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711B6E-8FAD-2648-8CEB-809D33C7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A711B6E-8FAD-2648-8CEB-809D33C76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57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782CC-D0B3-6C45-9EF3-A4FCDD9D113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fhdfhdhd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32475" y="6590670"/>
            <a:ext cx="1811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The Daring English Teacher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27592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171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b="1" dirty="0" smtClean="0"/>
              <a:t>Rule 3 Examples:</a:t>
            </a:r>
            <a:endParaRPr lang="en-US" b="1" dirty="0"/>
          </a:p>
          <a:p>
            <a:pPr lvl="1"/>
            <a:r>
              <a:rPr lang="en-US" dirty="0" smtClean="0"/>
              <a:t>Over summer break</a:t>
            </a:r>
            <a:r>
              <a:rPr lang="en-US" b="1" dirty="0" smtClean="0"/>
              <a:t>,</a:t>
            </a:r>
            <a:r>
              <a:rPr lang="en-US" dirty="0" smtClean="0"/>
              <a:t> I want to go to the pool a lot.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Before we go home</a:t>
            </a:r>
            <a:r>
              <a:rPr lang="en-US" b="1" dirty="0" smtClean="0"/>
              <a:t>,</a:t>
            </a:r>
            <a:r>
              <a:rPr lang="en-US" dirty="0" smtClean="0"/>
              <a:t> please remind me to validate the parking.</a:t>
            </a:r>
          </a:p>
        </p:txBody>
      </p:sp>
    </p:spTree>
    <p:extLst>
      <p:ext uri="{BB962C8B-B14F-4D97-AF65-F5344CB8AC3E}">
        <p14:creationId xmlns:p14="http://schemas.microsoft.com/office/powerpoint/2010/main" val="3681679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600200"/>
            <a:ext cx="8229600" cy="4525963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comma is used to conjoin two dependent clauses when used with a coordinating conjunction. </a:t>
            </a:r>
          </a:p>
          <a:p>
            <a:r>
              <a:rPr lang="en-US" dirty="0" smtClean="0"/>
              <a:t>Example: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 smtClean="0"/>
              <a:t>Independent clause +         + coordinating conjunction + independent clause +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 smtClean="0">
              <a:latin typeface="Times"/>
              <a:cs typeface="Times"/>
            </a:endParaRPr>
          </a:p>
          <a:p>
            <a:pPr marL="457200" lvl="1" indent="0">
              <a:buNone/>
            </a:pPr>
            <a:r>
              <a:rPr lang="en-US" dirty="0" smtClean="0">
                <a:latin typeface="Times"/>
                <a:cs typeface="Times"/>
              </a:rPr>
              <a:t>I need to go to the store, for I need to buy more eggs.</a:t>
            </a:r>
            <a:endParaRPr lang="en-US" dirty="0">
              <a:latin typeface="Times"/>
              <a:cs typeface="Times"/>
            </a:endParaRPr>
          </a:p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69664" y="5063236"/>
            <a:ext cx="355600" cy="609600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03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b="1" dirty="0" smtClean="0"/>
              <a:t>Rule 4 Examples:</a:t>
            </a:r>
            <a:endParaRPr lang="en-US" b="1" dirty="0"/>
          </a:p>
          <a:p>
            <a:pPr lvl="1"/>
            <a:r>
              <a:rPr lang="en-US" dirty="0" smtClean="0"/>
              <a:t>I want to participate in the musical, but rehearsal conflicts with soccer practice.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 am running for student body president, and I need to go home and make my campaign signs. </a:t>
            </a:r>
          </a:p>
        </p:txBody>
      </p:sp>
    </p:spTree>
    <p:extLst>
      <p:ext uri="{BB962C8B-B14F-4D97-AF65-F5344CB8AC3E}">
        <p14:creationId xmlns:p14="http://schemas.microsoft.com/office/powerpoint/2010/main" val="74014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600200"/>
            <a:ext cx="8229600" cy="4525963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comma is used to set apart parenthetical elements.</a:t>
            </a:r>
          </a:p>
          <a:p>
            <a:r>
              <a:rPr lang="en-US" dirty="0" smtClean="0"/>
              <a:t>Example: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500" dirty="0" smtClean="0"/>
              <a:t>Start of sentence +        + parenthetical information +         + rest of sentence +  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 smtClean="0">
              <a:latin typeface="Times"/>
              <a:cs typeface="Times"/>
            </a:endParaRPr>
          </a:p>
          <a:p>
            <a:pPr marL="457200" lvl="1" indent="0">
              <a:buNone/>
            </a:pPr>
            <a:r>
              <a:rPr lang="en-US" dirty="0" smtClean="0">
                <a:latin typeface="Times"/>
                <a:cs typeface="Times"/>
              </a:rPr>
              <a:t>Officer Gordon, </a:t>
            </a:r>
            <a:r>
              <a:rPr lang="en-US" dirty="0" smtClean="0">
                <a:latin typeface="Times"/>
                <a:cs typeface="Times"/>
              </a:rPr>
              <a:t>who was chasing a criminal, called dispatch for backup.</a:t>
            </a:r>
            <a:endParaRPr lang="en-US" dirty="0">
              <a:latin typeface="Times"/>
              <a:cs typeface="Time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35600" y="2078478"/>
            <a:ext cx="3190240" cy="1077218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Parenthetical information is information that can be taken out of a sentence and the sentence will still make sense. 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157249" y="4691588"/>
            <a:ext cx="355600" cy="609600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906289" y="4762708"/>
            <a:ext cx="355600" cy="609600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30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b="1" dirty="0" smtClean="0"/>
              <a:t>Rule 5 Examples:</a:t>
            </a:r>
            <a:endParaRPr lang="en-US" b="1" dirty="0"/>
          </a:p>
          <a:p>
            <a:pPr lvl="1"/>
            <a:r>
              <a:rPr lang="en-US" dirty="0" smtClean="0"/>
              <a:t>My brother, the actor in our family, wants to audition for the school’s play.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cat, after sleeping all day, decided to play with a loud bell in the middle of the night.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570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600200"/>
            <a:ext cx="8229600" cy="4525963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The comma is used to set apart coordinating adjectives.</a:t>
            </a:r>
          </a:p>
          <a:p>
            <a:r>
              <a:rPr lang="en-US" dirty="0" smtClean="0"/>
              <a:t>Example: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500" dirty="0" smtClean="0"/>
              <a:t>… adjective +        + adjective + noun…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 smtClean="0">
              <a:latin typeface="Times"/>
              <a:cs typeface="Times"/>
            </a:endParaRPr>
          </a:p>
          <a:p>
            <a:pPr marL="457200" lvl="1" indent="0">
              <a:buNone/>
            </a:pPr>
            <a:r>
              <a:rPr lang="en-US" dirty="0" smtClean="0">
                <a:latin typeface="Times"/>
                <a:cs typeface="Times"/>
              </a:rPr>
              <a:t>The dark, lonely path looked ominous.</a:t>
            </a:r>
            <a:endParaRPr lang="en-US" dirty="0">
              <a:latin typeface="Times"/>
              <a:cs typeface="Time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89600" y="2180078"/>
            <a:ext cx="2643632" cy="830997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Coordinating adjectives are two adjectives that describe the same noun. 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326640" y="4717796"/>
            <a:ext cx="355600" cy="609600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01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b="1" dirty="0" smtClean="0"/>
              <a:t>Rule 6 Examples:</a:t>
            </a:r>
            <a:endParaRPr lang="en-US" b="1" dirty="0"/>
          </a:p>
          <a:p>
            <a:pPr lvl="1"/>
            <a:r>
              <a:rPr lang="en-US" dirty="0" smtClean="0"/>
              <a:t>The adorable</a:t>
            </a:r>
            <a:r>
              <a:rPr lang="en-US" b="1" dirty="0" smtClean="0"/>
              <a:t>,</a:t>
            </a:r>
            <a:r>
              <a:rPr lang="en-US" dirty="0" smtClean="0"/>
              <a:t> tiny kittens played in the box.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Her loud</a:t>
            </a:r>
            <a:r>
              <a:rPr lang="en-US" b="1" dirty="0" smtClean="0"/>
              <a:t>,</a:t>
            </a:r>
            <a:r>
              <a:rPr lang="en-US" dirty="0" smtClean="0"/>
              <a:t> obnoxious neighbor woke her up.</a:t>
            </a:r>
          </a:p>
        </p:txBody>
      </p:sp>
    </p:spTree>
    <p:extLst>
      <p:ext uri="{BB962C8B-B14F-4D97-AF65-F5344CB8AC3E}">
        <p14:creationId xmlns:p14="http://schemas.microsoft.com/office/powerpoint/2010/main" val="290447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600200"/>
            <a:ext cx="8229600" cy="4525963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comma is used in numerals and dates.</a:t>
            </a:r>
          </a:p>
          <a:p>
            <a:r>
              <a:rPr lang="en-US" dirty="0" smtClean="0"/>
              <a:t>Examples: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500" dirty="0"/>
              <a:t>1</a:t>
            </a:r>
            <a:r>
              <a:rPr lang="en-US" sz="2500" dirty="0" smtClean="0"/>
              <a:t> +         + 000 +        + 000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500" dirty="0" smtClean="0">
                <a:latin typeface="Times"/>
                <a:cs typeface="Times"/>
              </a:rPr>
              <a:t>Day +          + Date +          + Year</a:t>
            </a:r>
            <a:endParaRPr lang="en-US" dirty="0" smtClean="0">
              <a:latin typeface="Times"/>
              <a:cs typeface="Times"/>
            </a:endParaRPr>
          </a:p>
          <a:p>
            <a:pPr marL="0" indent="0">
              <a:buNone/>
            </a:pPr>
            <a:endParaRPr lang="en-US" dirty="0" smtClean="0">
              <a:latin typeface="Times"/>
              <a:cs typeface="Times"/>
            </a:endParaRPr>
          </a:p>
          <a:p>
            <a:pPr marL="0" indent="0">
              <a:buNone/>
            </a:pPr>
            <a:r>
              <a:rPr lang="en-US" dirty="0" smtClean="0">
                <a:latin typeface="Times"/>
                <a:cs typeface="Times"/>
              </a:rPr>
              <a:t>3,294</a:t>
            </a:r>
          </a:p>
          <a:p>
            <a:pPr marL="0" indent="0">
              <a:buNone/>
            </a:pPr>
            <a:r>
              <a:rPr lang="en-US" dirty="0" smtClean="0">
                <a:latin typeface="Times"/>
                <a:cs typeface="Times"/>
              </a:rPr>
              <a:t>Tuesday, September 22, 2015</a:t>
            </a:r>
            <a:endParaRPr lang="en-US" dirty="0">
              <a:latin typeface="Times"/>
              <a:cs typeface="Time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28320" y="4438396"/>
            <a:ext cx="233680" cy="523240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914144" y="4961636"/>
            <a:ext cx="321056" cy="523240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210304" y="4961636"/>
            <a:ext cx="321056" cy="523240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950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b="1" dirty="0" smtClean="0"/>
              <a:t>Rule 7 Examples:</a:t>
            </a:r>
            <a:endParaRPr lang="en-US" b="1" dirty="0"/>
          </a:p>
          <a:p>
            <a:pPr lvl="1"/>
            <a:r>
              <a:rPr lang="en-US" dirty="0" smtClean="0"/>
              <a:t>The Declaration of Independence was signed on July 4</a:t>
            </a:r>
            <a:r>
              <a:rPr lang="en-US" b="1" dirty="0" smtClean="0"/>
              <a:t>,</a:t>
            </a:r>
            <a:r>
              <a:rPr lang="en-US" dirty="0" smtClean="0"/>
              <a:t> 1776.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peak of Mount Everest is 29</a:t>
            </a:r>
            <a:r>
              <a:rPr lang="en-US" b="1" dirty="0" smtClean="0"/>
              <a:t>,</a:t>
            </a:r>
            <a:r>
              <a:rPr lang="en-US" dirty="0" smtClean="0"/>
              <a:t>029 feet above sea level.</a:t>
            </a:r>
          </a:p>
        </p:txBody>
      </p:sp>
    </p:spTree>
    <p:extLst>
      <p:ext uri="{BB962C8B-B14F-4D97-AF65-F5344CB8AC3E}">
        <p14:creationId xmlns:p14="http://schemas.microsoft.com/office/powerpoint/2010/main" val="333171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049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Punctuation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talk, we naturally pause and speak with intonation to communicate effectively.</a:t>
            </a:r>
          </a:p>
          <a:p>
            <a:endParaRPr lang="en-US" dirty="0" smtClean="0"/>
          </a:p>
          <a:p>
            <a:r>
              <a:rPr lang="en-US" dirty="0" smtClean="0"/>
              <a:t>When we write, we need to use punctuation to show these pauses and intonations.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59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Splice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comma is one of the most incorrectly used punctuation marks.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2FC0EF"/>
                </a:solidFill>
              </a:rPr>
              <a:t>comma splice </a:t>
            </a:r>
            <a:r>
              <a:rPr lang="en-US" dirty="0" smtClean="0"/>
              <a:t>occurs when you use a comma to conjoin two independent clauses.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50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Splice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independent clause is a complete sentence –it can stand on its own.</a:t>
            </a:r>
          </a:p>
          <a:p>
            <a:r>
              <a:rPr lang="en-US" dirty="0" smtClean="0"/>
              <a:t>Examples: 		</a:t>
            </a:r>
            <a:r>
              <a:rPr lang="en-US" sz="2800" dirty="0" smtClean="0"/>
              <a:t>Our team won.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			We are advancing to finals.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2FC0EF"/>
                </a:solidFill>
              </a:rPr>
              <a:t>comma splice example </a:t>
            </a:r>
            <a:endParaRPr lang="en-US" dirty="0"/>
          </a:p>
          <a:p>
            <a:pPr lvl="1"/>
            <a:r>
              <a:rPr lang="en-US" sz="3200" dirty="0" smtClean="0"/>
              <a:t>Our team won, we are advancing to finals.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67091" y="3191879"/>
            <a:ext cx="3408635" cy="1200328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Both of these sentences are independent clauses. 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217413" y="5509531"/>
            <a:ext cx="494525" cy="716904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64339" y="5605100"/>
            <a:ext cx="4008140" cy="1107996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comma is not strong enough to support both independent clauses.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4036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Splice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0093547"/>
              </p:ext>
            </p:extLst>
          </p:nvPr>
        </p:nvGraphicFramePr>
        <p:xfrm>
          <a:off x="457200" y="1600200"/>
          <a:ext cx="8229600" cy="4974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5224"/>
                <a:gridCol w="64143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Incorrect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F601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Our team won, we are advancing to finals. </a:t>
                      </a: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Correct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rgbClr val="2EC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800" dirty="0" smtClean="0"/>
                        <a:t>Our team won. We are advancing to finals.</a:t>
                      </a:r>
                      <a:endParaRPr lang="en-US" sz="2800" dirty="0"/>
                    </a:p>
                  </a:txBody>
                  <a:tcPr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Correct</a:t>
                      </a:r>
                      <a:endParaRPr lang="en-US" sz="2800" b="1" dirty="0"/>
                    </a:p>
                  </a:txBody>
                  <a:tcPr>
                    <a:lnL w="12700" cmpd="sng">
                      <a:noFill/>
                    </a:lnL>
                    <a:solidFill>
                      <a:srgbClr val="2EC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800" dirty="0" smtClean="0"/>
                        <a:t>Our team won;</a:t>
                      </a:r>
                      <a:r>
                        <a:rPr lang="en-US" sz="2800" baseline="0" dirty="0" smtClean="0"/>
                        <a:t> we are advancing to </a:t>
                      </a:r>
                      <a:r>
                        <a:rPr lang="en-US" sz="2800" baseline="0" dirty="0" smtClean="0"/>
                        <a:t>finals.</a:t>
                      </a:r>
                      <a:endParaRPr lang="en-US" sz="2800" baseline="0" dirty="0" smtClean="0"/>
                    </a:p>
                    <a:p>
                      <a:pPr>
                        <a:lnSpc>
                          <a:spcPct val="120000"/>
                        </a:lnSpc>
                      </a:pPr>
                      <a:endParaRPr lang="en-US" sz="2800" dirty="0"/>
                    </a:p>
                  </a:txBody>
                  <a:tcPr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Correct</a:t>
                      </a:r>
                      <a:endParaRPr lang="en-US" sz="2800" b="1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  <a:solidFill>
                      <a:srgbClr val="2EC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800" dirty="0" smtClean="0"/>
                        <a:t>Our team won, so we are advancing to finals.</a:t>
                      </a:r>
                      <a:endParaRPr lang="en-US" sz="2800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5102990" y="3254238"/>
            <a:ext cx="611488" cy="358452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17006" y="3335690"/>
            <a:ext cx="2120023" cy="461665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a period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949646" y="4411826"/>
            <a:ext cx="611488" cy="358452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14478" y="4591052"/>
            <a:ext cx="2823821" cy="461665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a semicolon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296753" y="5908049"/>
            <a:ext cx="466909" cy="358452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83588" y="5987003"/>
            <a:ext cx="3226994" cy="830997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a coordinating conjunction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102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Splice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this sentence contain a comma splice?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He stayed out, I went home.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581" y="4466253"/>
            <a:ext cx="7897300" cy="1354217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YES!</a:t>
            </a:r>
          </a:p>
          <a:p>
            <a:pPr algn="ctr"/>
            <a:r>
              <a:rPr lang="en-US" sz="2800" dirty="0" smtClean="0"/>
              <a:t>Don’t let the length of a sentence fool you!</a:t>
            </a:r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02286" y="4044195"/>
            <a:ext cx="3575726" cy="33422"/>
          </a:xfrm>
          <a:prstGeom prst="line">
            <a:avLst/>
          </a:prstGeom>
          <a:ln w="76200" cmpd="sng">
            <a:solidFill>
              <a:srgbClr val="F6011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812192" y="4027482"/>
            <a:ext cx="3592435" cy="1"/>
          </a:xfrm>
          <a:prstGeom prst="line">
            <a:avLst/>
          </a:prstGeom>
          <a:ln w="76200" cmpd="sng">
            <a:solidFill>
              <a:srgbClr val="F6011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42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Splice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0505623"/>
              </p:ext>
            </p:extLst>
          </p:nvPr>
        </p:nvGraphicFramePr>
        <p:xfrm>
          <a:off x="457200" y="1600200"/>
          <a:ext cx="8229600" cy="446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5224"/>
                <a:gridCol w="64143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Incorrect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F601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He stayed out, I went home.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/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Correct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rgbClr val="2EC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800" dirty="0" smtClean="0"/>
                        <a:t>He stayed out. I went home.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endParaRPr lang="en-US" sz="2800" dirty="0"/>
                    </a:p>
                  </a:txBody>
                  <a:tcPr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Correct</a:t>
                      </a:r>
                      <a:endParaRPr lang="en-US" sz="2800" b="1" dirty="0"/>
                    </a:p>
                  </a:txBody>
                  <a:tcPr>
                    <a:lnL w="12700" cmpd="sng">
                      <a:noFill/>
                    </a:lnL>
                    <a:solidFill>
                      <a:srgbClr val="2EC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800" dirty="0" smtClean="0"/>
                        <a:t>He stayed</a:t>
                      </a:r>
                      <a:r>
                        <a:rPr lang="en-US" sz="2800" baseline="0" dirty="0" smtClean="0"/>
                        <a:t> out; I went home.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endParaRPr lang="en-US" sz="2800" baseline="0" dirty="0" smtClean="0"/>
                    </a:p>
                  </a:txBody>
                  <a:tcPr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Correct</a:t>
                      </a:r>
                      <a:endParaRPr lang="en-US" sz="2800" b="1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  <a:solidFill>
                      <a:srgbClr val="2EC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800" dirty="0" smtClean="0"/>
                        <a:t>He stayed out, but I went home.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endParaRPr lang="en-US" sz="2800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 flipV="1">
            <a:off x="5102990" y="3254238"/>
            <a:ext cx="611488" cy="358452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17006" y="3335690"/>
            <a:ext cx="2120023" cy="461665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a period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949646" y="4411826"/>
            <a:ext cx="611488" cy="358452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14478" y="4591052"/>
            <a:ext cx="2823821" cy="461665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a semicolon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296753" y="5498098"/>
            <a:ext cx="466910" cy="768403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14478" y="5646973"/>
            <a:ext cx="3226994" cy="830997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a coordinating conjunction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995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Splice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this sentence contain a comma splice?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3600" dirty="0" smtClean="0"/>
              <a:t>Sitting outside, he began to sweat</a:t>
            </a:r>
            <a:r>
              <a:rPr lang="en-US" sz="4400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581" y="4466253"/>
            <a:ext cx="7897300" cy="1785104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NO!</a:t>
            </a:r>
          </a:p>
          <a:p>
            <a:pPr algn="ctr"/>
            <a:r>
              <a:rPr lang="en-US" sz="2800" dirty="0" smtClean="0"/>
              <a:t>Sitting outside is not a complete sentence. It is a dependent clause. !</a:t>
            </a:r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02286" y="4027482"/>
            <a:ext cx="2773694" cy="33424"/>
          </a:xfrm>
          <a:prstGeom prst="line">
            <a:avLst/>
          </a:prstGeom>
          <a:ln w="76200" cmpd="sng">
            <a:solidFill>
              <a:srgbClr val="F6011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10414" y="4027483"/>
            <a:ext cx="4294213" cy="0"/>
          </a:xfrm>
          <a:prstGeom prst="line">
            <a:avLst/>
          </a:prstGeom>
          <a:ln w="76200" cmpd="sng">
            <a:solidFill>
              <a:srgbClr val="F6011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186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Splice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370605"/>
              </p:ext>
            </p:extLst>
          </p:nvPr>
        </p:nvGraphicFramePr>
        <p:xfrm>
          <a:off x="457200" y="1600200"/>
          <a:ext cx="8229600" cy="446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5224"/>
                <a:gridCol w="64143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Correct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solidFill>
                      <a:srgbClr val="2EC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Sitting outside, he began to sweat.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/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FFFFFF"/>
                          </a:solidFill>
                        </a:rPr>
                        <a:t>Incorrect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rgbClr val="F6011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800" dirty="0" smtClean="0"/>
                        <a:t>Sitting outside. He began to sweat.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endParaRPr lang="en-US" sz="2800" dirty="0"/>
                    </a:p>
                  </a:txBody>
                  <a:tcPr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FFFFFF"/>
                          </a:solidFill>
                        </a:rPr>
                        <a:t>Incorrect</a:t>
                      </a:r>
                      <a:endParaRPr lang="en-US" sz="2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rgbClr val="F6011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800" dirty="0" smtClean="0"/>
                        <a:t>Sitting outside</a:t>
                      </a:r>
                      <a:r>
                        <a:rPr lang="en-US" sz="2800" baseline="0" dirty="0" smtClean="0"/>
                        <a:t>; he began to sweat.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endParaRPr lang="en-US" sz="2800" baseline="0" dirty="0" smtClean="0"/>
                    </a:p>
                  </a:txBody>
                  <a:tcPr>
                    <a:lnR w="12700" cmpd="sng">
                      <a:noFill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FFFFFF"/>
                          </a:solidFill>
                        </a:rPr>
                        <a:t>Incorrect</a:t>
                      </a:r>
                      <a:endParaRPr lang="en-US" sz="2800" b="1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  <a:solidFill>
                      <a:srgbClr val="F6011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800" dirty="0" smtClean="0"/>
                        <a:t>Sitting outside, so he began to sweat.</a:t>
                      </a:r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11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Why Punctuate?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punctuation is important because it…</a:t>
            </a:r>
          </a:p>
          <a:p>
            <a:pPr lvl="1"/>
            <a:r>
              <a:rPr lang="en-US" dirty="0" smtClean="0"/>
              <a:t>helps your writing flow.</a:t>
            </a:r>
          </a:p>
          <a:p>
            <a:pPr lvl="1"/>
            <a:r>
              <a:rPr lang="en-US" dirty="0" smtClean="0"/>
              <a:t>increases the readers’ comprehension.</a:t>
            </a:r>
          </a:p>
          <a:p>
            <a:pPr lvl="1"/>
            <a:r>
              <a:rPr lang="en-US" dirty="0" smtClean="0"/>
              <a:t>improves readability.</a:t>
            </a:r>
          </a:p>
          <a:p>
            <a:pPr lvl="1"/>
            <a:r>
              <a:rPr lang="en-US" dirty="0" smtClean="0"/>
              <a:t>provides pauses.</a:t>
            </a:r>
          </a:p>
          <a:p>
            <a:pPr lvl="1"/>
            <a:r>
              <a:rPr lang="en-US" dirty="0" smtClean="0"/>
              <a:t>conveys messages correctly.</a:t>
            </a:r>
          </a:p>
          <a:p>
            <a:pPr lvl="2"/>
            <a:r>
              <a:rPr lang="en-US" dirty="0" smtClean="0"/>
              <a:t>If you punctuate incorrectly, you might write something with an entirely different meaning. </a:t>
            </a:r>
          </a:p>
        </p:txBody>
      </p:sp>
    </p:spTree>
    <p:extLst>
      <p:ext uri="{BB962C8B-B14F-4D97-AF65-F5344CB8AC3E}">
        <p14:creationId xmlns:p14="http://schemas.microsoft.com/office/powerpoint/2010/main" val="415102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 smtClean="0"/>
              <a:t>The comma is a punctuation mark that indicates a pause between parts of a sentence.</a:t>
            </a:r>
          </a:p>
          <a:p>
            <a:r>
              <a:rPr lang="en-US" dirty="0" smtClean="0"/>
              <a:t>It is also used to…</a:t>
            </a:r>
          </a:p>
          <a:p>
            <a:pPr lvl="1"/>
            <a:r>
              <a:rPr lang="en-US" dirty="0" smtClean="0"/>
              <a:t>separate items on a list.</a:t>
            </a:r>
          </a:p>
          <a:p>
            <a:pPr lvl="1"/>
            <a:r>
              <a:rPr lang="en-US" dirty="0" smtClean="0"/>
              <a:t>set apart dialogue.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unctuate numerals and dates.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2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The comma is used to separate items in a list or series. </a:t>
            </a:r>
          </a:p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r>
              <a:rPr lang="en-US" dirty="0" smtClean="0"/>
              <a:t>Item  +       + item +        + and + item.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Times"/>
                <a:cs typeface="Times"/>
              </a:rPr>
              <a:t>I need to buy shampoo, conditioner, and face wash.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1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745736" y="2502916"/>
            <a:ext cx="355600" cy="609600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22240" y="2189186"/>
            <a:ext cx="2692400" cy="923330"/>
          </a:xfrm>
          <a:prstGeom prst="rect">
            <a:avLst/>
          </a:prstGeom>
          <a:solidFill>
            <a:srgbClr val="2EC1F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The comma before the last item is called the Oxford comma.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1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b="1" dirty="0" smtClean="0"/>
              <a:t>Rule 1 Examples:</a:t>
            </a:r>
          </a:p>
          <a:p>
            <a:pPr lvl="1"/>
            <a:r>
              <a:rPr lang="en-US" dirty="0" smtClean="0"/>
              <a:t>I ate popcorn</a:t>
            </a:r>
            <a:r>
              <a:rPr lang="en-US" b="1" dirty="0" smtClean="0"/>
              <a:t>,</a:t>
            </a:r>
            <a:r>
              <a:rPr lang="en-US" dirty="0" smtClean="0"/>
              <a:t> licorice</a:t>
            </a:r>
            <a:r>
              <a:rPr lang="en-US" b="1" dirty="0" smtClean="0"/>
              <a:t>,</a:t>
            </a:r>
            <a:r>
              <a:rPr lang="en-US" dirty="0" smtClean="0"/>
              <a:t> nachos</a:t>
            </a:r>
            <a:r>
              <a:rPr lang="en-US" b="1" dirty="0" smtClean="0"/>
              <a:t>,</a:t>
            </a:r>
            <a:r>
              <a:rPr lang="en-US" dirty="0" smtClean="0"/>
              <a:t> and a hot dog at the baseball game.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She received new earrings</a:t>
            </a:r>
            <a:r>
              <a:rPr lang="en-US" b="1" dirty="0" smtClean="0"/>
              <a:t>,</a:t>
            </a:r>
            <a:r>
              <a:rPr lang="en-US" dirty="0" smtClean="0"/>
              <a:t> a camera</a:t>
            </a:r>
            <a:r>
              <a:rPr lang="en-US" b="1" dirty="0" smtClean="0"/>
              <a:t>,</a:t>
            </a:r>
            <a:r>
              <a:rPr lang="en-US" dirty="0" smtClean="0"/>
              <a:t> and a video game for her birthday.</a:t>
            </a:r>
          </a:p>
        </p:txBody>
      </p:sp>
    </p:spTree>
    <p:extLst>
      <p:ext uri="{BB962C8B-B14F-4D97-AF65-F5344CB8AC3E}">
        <p14:creationId xmlns:p14="http://schemas.microsoft.com/office/powerpoint/2010/main" val="264558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600200"/>
            <a:ext cx="8229600" cy="4525963"/>
          </a:xfrm>
          <a:noFill/>
        </p:spPr>
        <p:txBody>
          <a:bodyPr/>
          <a:lstStyle/>
          <a:p>
            <a:r>
              <a:rPr lang="en-US" dirty="0" smtClean="0"/>
              <a:t>The comma is used to set apart dialogue from narration. </a:t>
            </a:r>
          </a:p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r>
              <a:rPr lang="en-US" dirty="0" smtClean="0"/>
              <a:t>Narration +       +       + quote +       +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latin typeface="Times"/>
                <a:cs typeface="Times"/>
              </a:rPr>
              <a:t>Elizabeth said</a:t>
            </a:r>
            <a:r>
              <a:rPr lang="en-US" b="1" dirty="0" smtClean="0">
                <a:latin typeface="Times"/>
                <a:cs typeface="Times"/>
              </a:rPr>
              <a:t>,</a:t>
            </a:r>
            <a:r>
              <a:rPr lang="en-US" dirty="0" smtClean="0">
                <a:latin typeface="Times"/>
                <a:cs typeface="Times"/>
              </a:rPr>
              <a:t> “please pass the salt.”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163824" y="4870196"/>
            <a:ext cx="453136" cy="473647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b="1" dirty="0" smtClean="0"/>
              <a:t>Rule 2 Examples:</a:t>
            </a:r>
            <a:endParaRPr lang="en-US" b="1" dirty="0"/>
          </a:p>
          <a:p>
            <a:pPr lvl="1"/>
            <a:r>
              <a:rPr lang="en-US" dirty="0" smtClean="0"/>
              <a:t>“I forgot my homework</a:t>
            </a:r>
            <a:r>
              <a:rPr lang="en-US" b="1" dirty="0" smtClean="0"/>
              <a:t>,</a:t>
            </a:r>
            <a:r>
              <a:rPr lang="en-US" dirty="0" smtClean="0"/>
              <a:t>” said James.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Amanda recalled</a:t>
            </a:r>
            <a:r>
              <a:rPr lang="en-US" b="1" dirty="0" smtClean="0"/>
              <a:t>,</a:t>
            </a:r>
            <a:r>
              <a:rPr lang="en-US" dirty="0" smtClean="0"/>
              <a:t> “I went to the water park last summer.”</a:t>
            </a:r>
          </a:p>
        </p:txBody>
      </p:sp>
    </p:spTree>
    <p:extLst>
      <p:ext uri="{BB962C8B-B14F-4D97-AF65-F5344CB8AC3E}">
        <p14:creationId xmlns:p14="http://schemas.microsoft.com/office/powerpoint/2010/main" val="93932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38100" cmpd="sng">
            <a:solidFill>
              <a:srgbClr val="2EC1F1"/>
            </a:solidFill>
          </a:ln>
        </p:spPr>
        <p:txBody>
          <a:bodyPr/>
          <a:lstStyle/>
          <a:p>
            <a:r>
              <a:rPr lang="en-US" dirty="0" smtClean="0"/>
              <a:t>The Comma Rule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600200"/>
            <a:ext cx="8229600" cy="4525963"/>
          </a:xfrm>
          <a:noFill/>
        </p:spPr>
        <p:txBody>
          <a:bodyPr/>
          <a:lstStyle/>
          <a:p>
            <a:r>
              <a:rPr lang="en-US" dirty="0" smtClean="0"/>
              <a:t>The comma is used to set apart </a:t>
            </a:r>
            <a:r>
              <a:rPr lang="en-US" dirty="0" smtClean="0"/>
              <a:t>dependent </a:t>
            </a:r>
            <a:r>
              <a:rPr lang="en-US" dirty="0" smtClean="0"/>
              <a:t>and independent clauses. </a:t>
            </a:r>
          </a:p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r>
              <a:rPr lang="en-US" sz="2400" dirty="0" smtClean="0"/>
              <a:t>Dependent clause +        + independent clause +</a:t>
            </a:r>
          </a:p>
          <a:p>
            <a:pPr marL="457200" lvl="1" indent="0">
              <a:buNone/>
            </a:pPr>
            <a:endParaRPr lang="en-US" dirty="0" smtClean="0">
              <a:latin typeface="Times"/>
              <a:cs typeface="Times"/>
            </a:endParaRPr>
          </a:p>
          <a:p>
            <a:pPr marL="457200" lvl="1" indent="0">
              <a:buNone/>
            </a:pPr>
            <a:endParaRPr lang="en-US" dirty="0">
              <a:latin typeface="Times"/>
              <a:cs typeface="Times"/>
            </a:endParaRPr>
          </a:p>
          <a:p>
            <a:pPr marL="457200" lvl="1" indent="0">
              <a:buNone/>
            </a:pPr>
            <a:r>
              <a:rPr lang="en-US" dirty="0" smtClean="0">
                <a:latin typeface="Times"/>
                <a:cs typeface="Times"/>
              </a:rPr>
              <a:t>When school is over</a:t>
            </a:r>
            <a:r>
              <a:rPr lang="en-US" b="1" dirty="0" smtClean="0">
                <a:latin typeface="Times"/>
                <a:cs typeface="Times"/>
              </a:rPr>
              <a:t>,</a:t>
            </a:r>
            <a:r>
              <a:rPr lang="en-US" dirty="0" smtClean="0">
                <a:latin typeface="Times"/>
                <a:cs typeface="Times"/>
              </a:rPr>
              <a:t> we are going to get ice cream.</a:t>
            </a:r>
          </a:p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996944" y="4321556"/>
            <a:ext cx="355600" cy="609600"/>
          </a:xfrm>
          <a:prstGeom prst="straightConnector1">
            <a:avLst/>
          </a:prstGeom>
          <a:ln w="76200" cmpd="sng">
            <a:solidFill>
              <a:srgbClr val="2EC1F1"/>
            </a:solidFill>
            <a:tailEnd type="arrow"/>
          </a:ln>
          <a:effectLst>
            <a:outerShdw blurRad="40000" dist="20000" dir="5400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40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26040</TotalTime>
  <Words>974</Words>
  <Application>Microsoft Macintosh PowerPoint</Application>
  <PresentationFormat>On-screen Show (4:3)</PresentationFormat>
  <Paragraphs>159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Punctuation</vt:lpstr>
      <vt:lpstr>Why Punctuate?</vt:lpstr>
      <vt:lpstr>The Comma</vt:lpstr>
      <vt:lpstr>The Comma Rule 1</vt:lpstr>
      <vt:lpstr>The Comma Rule 1</vt:lpstr>
      <vt:lpstr>The Comma Rule 2</vt:lpstr>
      <vt:lpstr>The Comma Rule 2</vt:lpstr>
      <vt:lpstr>The Comma Rule 3</vt:lpstr>
      <vt:lpstr>The Comma Rule 3</vt:lpstr>
      <vt:lpstr>The Comma Rule 4</vt:lpstr>
      <vt:lpstr>The Comma Rule 4</vt:lpstr>
      <vt:lpstr>The Comma Rule 5</vt:lpstr>
      <vt:lpstr>The Comma Rule 5</vt:lpstr>
      <vt:lpstr>The Comma Rule 6</vt:lpstr>
      <vt:lpstr>The Comma Rule 6</vt:lpstr>
      <vt:lpstr>The Comma Rule 7</vt:lpstr>
      <vt:lpstr>The Comma Rule 7</vt:lpstr>
      <vt:lpstr>PowerPoint Presentation</vt:lpstr>
      <vt:lpstr>The Comma Splice</vt:lpstr>
      <vt:lpstr>The Comma Splice</vt:lpstr>
      <vt:lpstr>The Comma Splice</vt:lpstr>
      <vt:lpstr>The Comma Splice</vt:lpstr>
      <vt:lpstr>The Comma Splice</vt:lpstr>
      <vt:lpstr>The Comma Splice</vt:lpstr>
      <vt:lpstr>The Comma Splice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Schneider</dc:creator>
  <cp:lastModifiedBy>Christina Schneider</cp:lastModifiedBy>
  <cp:revision>110</cp:revision>
  <dcterms:created xsi:type="dcterms:W3CDTF">2015-04-23T20:53:55Z</dcterms:created>
  <dcterms:modified xsi:type="dcterms:W3CDTF">2019-01-13T00:10:59Z</dcterms:modified>
</cp:coreProperties>
</file>